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Shape 64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1" name="Shape 71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0" name="Shape 80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Shape 86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cap="flat" w="12700">
              <a:solidFill>
                <a:srgbClr val="B7CCE4">
                  <a:alpha val="53725"/>
                </a:srgbClr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9" name="Shape 59"/>
          <p:cNvSpPr txBox="1"/>
          <p:nvPr>
            <p:ph idx="12" type="sldNum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Summarizing vs. Analyzing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en" sz="2000"/>
              <a:t>LT: I can tell the difference between a summary and an analysis.</a:t>
            </a:r>
            <a:br>
              <a:rPr i="1" lang="en" sz="2000"/>
            </a:br>
          </a:p>
          <a:p>
            <a:pPr>
              <a:spcBef>
                <a:spcPts val="0"/>
              </a:spcBef>
              <a:buNone/>
            </a:pPr>
            <a:r>
              <a:rPr i="1" lang="en" sz="2000"/>
              <a:t>LT: I can write a summary of a nonfiction text.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 summary?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278519"/>
            <a:ext cx="8229600" cy="128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A SUMMARY</a:t>
            </a:r>
            <a:r>
              <a:rPr lang="en"/>
              <a:t> is a retelling or review of the main points in a text. Summarizing is </a:t>
            </a:r>
            <a:r>
              <a:rPr i="1" lang="en"/>
              <a:t>easier than analysis</a:t>
            </a:r>
            <a:r>
              <a:rPr lang="en"/>
              <a:t>, because it requires less thought. When writing a summary, </a:t>
            </a:r>
            <a:r>
              <a:rPr i="1" lang="en"/>
              <a:t>assume the reader of your summary has read the text</a:t>
            </a:r>
            <a:r>
              <a:rPr lang="en"/>
              <a:t>, they just need a reminder of the key points made.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45125" y="2596700"/>
            <a:ext cx="7720200" cy="23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000" u="sng">
                <a:solidFill>
                  <a:schemeClr val="accent2"/>
                </a:solidFill>
              </a:rPr>
              <a:t>5 Criteria of a Summary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Condenses (shortens) the original text </a:t>
            </a:r>
          </a:p>
          <a:p>
            <a:pPr indent="-355600" lvl="1" marL="9144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lphaLcPeriod"/>
            </a:pPr>
            <a:r>
              <a:rPr lang="en" sz="2000">
                <a:solidFill>
                  <a:schemeClr val="accent2"/>
                </a:solidFill>
              </a:rPr>
              <a:t>¼ the length of the original text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Includes only important information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Includes only what is in the passage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Written in writer’s own words</a:t>
            </a:r>
          </a:p>
          <a:p>
            <a:pPr indent="-355600" lvl="0" marL="45720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Well-written (follows stand writing requirements/punctuation)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NOT to do in summary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 u="sng">
                <a:solidFill>
                  <a:schemeClr val="accent2"/>
                </a:solidFill>
              </a:rPr>
              <a:t>4 Summary Don’ts 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Don’t use any questions </a:t>
            </a:r>
            <a:br>
              <a:rPr lang="en" sz="2000">
                <a:solidFill>
                  <a:schemeClr val="accent2"/>
                </a:solidFill>
              </a:rPr>
            </a:b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NO first person (“I”)</a:t>
            </a:r>
            <a:br>
              <a:rPr lang="en" sz="2000">
                <a:solidFill>
                  <a:schemeClr val="accent2"/>
                </a:solidFill>
              </a:rPr>
            </a:b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Avoid Dialogue</a:t>
            </a:r>
            <a:br>
              <a:rPr lang="en" sz="2000">
                <a:solidFill>
                  <a:schemeClr val="accent2"/>
                </a:solidFill>
              </a:rPr>
            </a:b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Begin paragraph with information from the text</a:t>
            </a:r>
          </a:p>
          <a:p>
            <a:pPr indent="-355600" lvl="1" marL="9144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lphaLcPeriod"/>
            </a:pPr>
            <a:r>
              <a:rPr lang="en" sz="2000">
                <a:solidFill>
                  <a:schemeClr val="accent2"/>
                </a:solidFill>
              </a:rPr>
              <a:t>NO: “This passage is about…”     “What I read was”</a:t>
            </a:r>
          </a:p>
          <a:p>
            <a:pPr indent="-355600" lvl="1" marL="9144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lphaLcPeriod"/>
            </a:pPr>
            <a:r>
              <a:rPr lang="en" sz="2000">
                <a:solidFill>
                  <a:schemeClr val="accent2"/>
                </a:solidFill>
              </a:rPr>
              <a:t>YES: “This article states that dogs can read human body language. It explains that the history behind….”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an analysis?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78519"/>
            <a:ext cx="8229600" cy="123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An ANALYSIS</a:t>
            </a:r>
            <a:r>
              <a:rPr lang="en"/>
              <a:t> is an examination, evaluation, and dissection of the text. Analysis is more challenging than a summary because it </a:t>
            </a:r>
            <a:r>
              <a:rPr i="1" lang="en"/>
              <a:t>requires you to read between the lines and connections to previous knowledge</a:t>
            </a:r>
            <a:r>
              <a:rPr lang="en"/>
              <a:t>. 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45125" y="2596700"/>
            <a:ext cx="8304900" cy="23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 u="sng">
                <a:solidFill>
                  <a:schemeClr val="accent2"/>
                </a:solidFill>
              </a:rPr>
              <a:t>Questions to ask during Analysis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What is the author’s purpose in writing this article?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What is the main idea the author wants the reader to understand?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What lines in the text (textual evidence) supports the main idea of the text?</a:t>
            </a:r>
          </a:p>
          <a:p>
            <a:pPr indent="-355600" lvl="0" marL="457200" rtl="0">
              <a:spcBef>
                <a:spcPts val="0"/>
              </a:spcBef>
              <a:buClr>
                <a:schemeClr val="accent2"/>
              </a:buClr>
              <a:buSzPct val="100000"/>
              <a:buFont typeface="Arial"/>
              <a:buAutoNum type="arabicPeriod"/>
            </a:pPr>
            <a:r>
              <a:rPr lang="en" sz="2000">
                <a:solidFill>
                  <a:schemeClr val="accent2"/>
                </a:solidFill>
              </a:rPr>
              <a:t>How does the evidence I’ve collected support the main idea?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Today’s Task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LT: I can write a summary that meets the criteria of a summary.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b="1" lang="en"/>
              <a:t>1st-</a:t>
            </a:r>
            <a:r>
              <a:rPr lang="en"/>
              <a:t> Read the passage, identify main idea.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b="1" lang="en"/>
              <a:t>2nd-</a:t>
            </a:r>
            <a:r>
              <a:rPr lang="en"/>
              <a:t> Write a summary using the five criteria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